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2" r:id="rId3"/>
    <p:sldId id="257" r:id="rId4"/>
    <p:sldId id="260" r:id="rId5"/>
    <p:sldId id="261" r:id="rId6"/>
    <p:sldId id="263" r:id="rId7"/>
    <p:sldId id="264" r:id="rId8"/>
    <p:sldId id="265" r:id="rId9"/>
    <p:sldId id="267" r:id="rId10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 custLinFactNeighborX="536" custLinFactNeighborY="-3529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se entrega el servicio solicitado y se concluye el proceso.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</a:t>
          </a:r>
          <a:r>
            <a:rPr lang="es-MX" sz="1200" kern="1200" dirty="0"/>
            <a:t>Se realiza la integración del expediente Físico y se archiva.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lleva la comparecencia y se concluye el proceso.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 custLinFactNeighborX="0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Se contacta vía telefónica o bien presencial a la empresa para solicitar vacantes disponibles.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</a:t>
          </a:r>
          <a:r>
            <a:rPr lang="es-MX" sz="1200" kern="1200" dirty="0"/>
            <a:t>Se realiza la integración de la información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concluyendo con una vinculación.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servicio, se le entrega un formato de requisitos.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C4FBF3-A2EB-44BC-AC10-6C72609F73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44FB7E-54A2-4814-885D-C8916D94422B}">
      <dgm:prSet phldrT="[Texto]" custT="1"/>
      <dgm:spPr>
        <a:solidFill>
          <a:srgbClr val="800000"/>
        </a:solidFill>
      </dgm:spPr>
      <dgm:t>
        <a:bodyPr/>
        <a:lstStyle/>
        <a:p>
          <a:pPr algn="l"/>
          <a:r>
            <a:rPr lang="es-MX" sz="1200" dirty="0"/>
            <a:t>1. Llega el ciudadano a la Dirección de Desarrollo Económico a realizar su trámite o a solicitar un servicio.</a:t>
          </a:r>
        </a:p>
      </dgm:t>
    </dgm:pt>
    <dgm:pt modelId="{13F1A09F-BA90-4802-85E2-91F98585B90C}" type="parTrans" cxnId="{DF3FAEFE-E68C-4802-8014-F0BC6959F4BE}">
      <dgm:prSet/>
      <dgm:spPr/>
      <dgm:t>
        <a:bodyPr/>
        <a:lstStyle/>
        <a:p>
          <a:endParaRPr lang="es-MX"/>
        </a:p>
      </dgm:t>
    </dgm:pt>
    <dgm:pt modelId="{8AF1D8C1-AB14-4C15-ABD0-EEF74B85D92F}" type="sibTrans" cxnId="{DF3FAEFE-E68C-4802-8014-F0BC6959F4BE}">
      <dgm:prSet/>
      <dgm:spPr/>
      <dgm:t>
        <a:bodyPr/>
        <a:lstStyle/>
        <a:p>
          <a:endParaRPr lang="es-MX"/>
        </a:p>
      </dgm:t>
    </dgm:pt>
    <dgm:pt modelId="{5D68CC8D-8A61-48E0-BF23-A27584297E30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gm:t>
    </dgm:pt>
    <dgm:pt modelId="{613BBC21-412F-4275-AB19-872A7528434E}" type="parTrans" cxnId="{A6DCB05C-8F78-4173-ADDA-0F9A177BCBB2}">
      <dgm:prSet/>
      <dgm:spPr/>
      <dgm:t>
        <a:bodyPr/>
        <a:lstStyle/>
        <a:p>
          <a:endParaRPr lang="es-MX"/>
        </a:p>
      </dgm:t>
    </dgm:pt>
    <dgm:pt modelId="{7B80B2CD-DBE1-41EF-AE2F-A9ADB10AB17C}" type="sibTrans" cxnId="{A6DCB05C-8F78-4173-ADDA-0F9A177BCBB2}">
      <dgm:prSet/>
      <dgm:spPr/>
      <dgm:t>
        <a:bodyPr/>
        <a:lstStyle/>
        <a:p>
          <a:endParaRPr lang="es-MX"/>
        </a:p>
      </dgm:t>
    </dgm:pt>
    <dgm:pt modelId="{B962BCAE-5136-4B5C-9371-2282575D8EDF}">
      <dgm:prSet phldrT="[Texto]" custT="1"/>
      <dgm:spPr>
        <a:solidFill>
          <a:srgbClr val="800000"/>
        </a:solidFill>
      </dgm:spPr>
      <dgm:t>
        <a:bodyPr/>
        <a:lstStyle/>
        <a:p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En caso de cubrir el perfil de la vacante, se vincula con la empresa </a:t>
          </a:r>
          <a:r>
            <a:rPr lang="es-MX" sz="1200" kern="1200" dirty="0" err="1"/>
            <a:t>ofertadora</a:t>
          </a:r>
          <a:r>
            <a:rPr lang="es-MX" sz="1200" kern="1200" dirty="0"/>
            <a:t> de Empleo y se capturan los datos en la base de Excel.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F3D7830-1444-4EA4-9A88-211866F0A13A}" type="parTrans" cxnId="{7F297B4B-29BE-4B71-A563-B476428CFADC}">
      <dgm:prSet/>
      <dgm:spPr/>
      <dgm:t>
        <a:bodyPr/>
        <a:lstStyle/>
        <a:p>
          <a:endParaRPr lang="es-MX"/>
        </a:p>
      </dgm:t>
    </dgm:pt>
    <dgm:pt modelId="{762F2743-BC90-4DCD-8631-DF93EC6D81BE}" type="sibTrans" cxnId="{7F297B4B-29BE-4B71-A563-B476428CFADC}">
      <dgm:prSet/>
      <dgm:spPr/>
      <dgm:t>
        <a:bodyPr/>
        <a:lstStyle/>
        <a:p>
          <a:endParaRPr lang="es-MX"/>
        </a:p>
      </dgm:t>
    </dgm:pt>
    <dgm:pt modelId="{F9432465-F796-4F04-BAC2-9A443EB0A9FA}" type="pres">
      <dgm:prSet presAssocID="{3AC4FBF3-A2EB-44BC-AC10-6C72609F730A}" presName="CompostProcess" presStyleCnt="0">
        <dgm:presLayoutVars>
          <dgm:dir/>
          <dgm:resizeHandles val="exact"/>
        </dgm:presLayoutVars>
      </dgm:prSet>
      <dgm:spPr/>
    </dgm:pt>
    <dgm:pt modelId="{DF45916A-751A-4926-AEA3-F4477004C241}" type="pres">
      <dgm:prSet presAssocID="{3AC4FBF3-A2EB-44BC-AC10-6C72609F730A}" presName="arrow" presStyleLbl="bgShp" presStyleIdx="0" presStyleCnt="1"/>
      <dgm:spPr>
        <a:solidFill>
          <a:schemeClr val="bg2">
            <a:lumMod val="90000"/>
          </a:schemeClr>
        </a:solidFill>
      </dgm:spPr>
    </dgm:pt>
    <dgm:pt modelId="{11D93B85-AB63-415A-8CE2-EFF598F42ADD}" type="pres">
      <dgm:prSet presAssocID="{3AC4FBF3-A2EB-44BC-AC10-6C72609F730A}" presName="linearProcess" presStyleCnt="0"/>
      <dgm:spPr/>
    </dgm:pt>
    <dgm:pt modelId="{0A989640-5BF9-47CB-86E8-6503DC01F889}" type="pres">
      <dgm:prSet presAssocID="{5044FB7E-54A2-4814-885D-C8916D94422B}" presName="textNode" presStyleLbl="node1" presStyleIdx="0" presStyleCnt="3">
        <dgm:presLayoutVars>
          <dgm:bulletEnabled val="1"/>
        </dgm:presLayoutVars>
      </dgm:prSet>
      <dgm:spPr/>
    </dgm:pt>
    <dgm:pt modelId="{64157947-0476-4361-8325-77C284BC973B}" type="pres">
      <dgm:prSet presAssocID="{8AF1D8C1-AB14-4C15-ABD0-EEF74B85D92F}" presName="sibTrans" presStyleCnt="0"/>
      <dgm:spPr/>
    </dgm:pt>
    <dgm:pt modelId="{369822D5-18C3-4A80-B051-A12ABD76AE1E}" type="pres">
      <dgm:prSet presAssocID="{5D68CC8D-8A61-48E0-BF23-A27584297E30}" presName="textNode" presStyleLbl="node1" presStyleIdx="1" presStyleCnt="3">
        <dgm:presLayoutVars>
          <dgm:bulletEnabled val="1"/>
        </dgm:presLayoutVars>
      </dgm:prSet>
      <dgm:spPr/>
    </dgm:pt>
    <dgm:pt modelId="{3C7EB4B0-8272-481B-99DA-7E1E021C01BC}" type="pres">
      <dgm:prSet presAssocID="{7B80B2CD-DBE1-41EF-AE2F-A9ADB10AB17C}" presName="sibTrans" presStyleCnt="0"/>
      <dgm:spPr/>
    </dgm:pt>
    <dgm:pt modelId="{4F2F6E49-CB41-456F-BEAE-726A6E1CF5E4}" type="pres">
      <dgm:prSet presAssocID="{B962BCAE-5136-4B5C-9371-2282575D8ED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F246206-E673-420D-BD51-EB4817769C4C}" type="presOf" srcId="{3AC4FBF3-A2EB-44BC-AC10-6C72609F730A}" destId="{F9432465-F796-4F04-BAC2-9A443EB0A9FA}" srcOrd="0" destOrd="0" presId="urn:microsoft.com/office/officeart/2005/8/layout/hProcess9"/>
    <dgm:cxn modelId="{A6DCB05C-8F78-4173-ADDA-0F9A177BCBB2}" srcId="{3AC4FBF3-A2EB-44BC-AC10-6C72609F730A}" destId="{5D68CC8D-8A61-48E0-BF23-A27584297E30}" srcOrd="1" destOrd="0" parTransId="{613BBC21-412F-4275-AB19-872A7528434E}" sibTransId="{7B80B2CD-DBE1-41EF-AE2F-A9ADB10AB17C}"/>
    <dgm:cxn modelId="{7F297B4B-29BE-4B71-A563-B476428CFADC}" srcId="{3AC4FBF3-A2EB-44BC-AC10-6C72609F730A}" destId="{B962BCAE-5136-4B5C-9371-2282575D8EDF}" srcOrd="2" destOrd="0" parTransId="{CF3D7830-1444-4EA4-9A88-211866F0A13A}" sibTransId="{762F2743-BC90-4DCD-8631-DF93EC6D81BE}"/>
    <dgm:cxn modelId="{1C4FB890-E8C6-4D41-8495-1DCB5D56C742}" type="presOf" srcId="{B962BCAE-5136-4B5C-9371-2282575D8EDF}" destId="{4F2F6E49-CB41-456F-BEAE-726A6E1CF5E4}" srcOrd="0" destOrd="0" presId="urn:microsoft.com/office/officeart/2005/8/layout/hProcess9"/>
    <dgm:cxn modelId="{542621F4-9A3B-40A7-BED9-6FC03EB1876D}" type="presOf" srcId="{5044FB7E-54A2-4814-885D-C8916D94422B}" destId="{0A989640-5BF9-47CB-86E8-6503DC01F889}" srcOrd="0" destOrd="0" presId="urn:microsoft.com/office/officeart/2005/8/layout/hProcess9"/>
    <dgm:cxn modelId="{12BCF9FC-132F-455E-99A0-264CB3917CC6}" type="presOf" srcId="{5D68CC8D-8A61-48E0-BF23-A27584297E30}" destId="{369822D5-18C3-4A80-B051-A12ABD76AE1E}" srcOrd="0" destOrd="0" presId="urn:microsoft.com/office/officeart/2005/8/layout/hProcess9"/>
    <dgm:cxn modelId="{DF3FAEFE-E68C-4802-8014-F0BC6959F4BE}" srcId="{3AC4FBF3-A2EB-44BC-AC10-6C72609F730A}" destId="{5044FB7E-54A2-4814-885D-C8916D94422B}" srcOrd="0" destOrd="0" parTransId="{13F1A09F-BA90-4802-85E2-91F98585B90C}" sibTransId="{8AF1D8C1-AB14-4C15-ABD0-EEF74B85D92F}"/>
    <dgm:cxn modelId="{4B8B11EF-5552-4630-A8B3-88DE4608BBA1}" type="presParOf" srcId="{F9432465-F796-4F04-BAC2-9A443EB0A9FA}" destId="{DF45916A-751A-4926-AEA3-F4477004C241}" srcOrd="0" destOrd="0" presId="urn:microsoft.com/office/officeart/2005/8/layout/hProcess9"/>
    <dgm:cxn modelId="{32056394-6381-4B2D-B45D-54CFE5A57D1F}" type="presParOf" srcId="{F9432465-F796-4F04-BAC2-9A443EB0A9FA}" destId="{11D93B85-AB63-415A-8CE2-EFF598F42ADD}" srcOrd="1" destOrd="0" presId="urn:microsoft.com/office/officeart/2005/8/layout/hProcess9"/>
    <dgm:cxn modelId="{FB5526FF-D4FF-4A82-A705-197F5BE9D2D2}" type="presParOf" srcId="{11D93B85-AB63-415A-8CE2-EFF598F42ADD}" destId="{0A989640-5BF9-47CB-86E8-6503DC01F889}" srcOrd="0" destOrd="0" presId="urn:microsoft.com/office/officeart/2005/8/layout/hProcess9"/>
    <dgm:cxn modelId="{7C6DEEBB-BAC5-405E-9E3E-1A89F1F85B4B}" type="presParOf" srcId="{11D93B85-AB63-415A-8CE2-EFF598F42ADD}" destId="{64157947-0476-4361-8325-77C284BC973B}" srcOrd="1" destOrd="0" presId="urn:microsoft.com/office/officeart/2005/8/layout/hProcess9"/>
    <dgm:cxn modelId="{9EEAD944-C627-4194-A843-6578EFD2D657}" type="presParOf" srcId="{11D93B85-AB63-415A-8CE2-EFF598F42ADD}" destId="{369822D5-18C3-4A80-B051-A12ABD76AE1E}" srcOrd="2" destOrd="0" presId="urn:microsoft.com/office/officeart/2005/8/layout/hProcess9"/>
    <dgm:cxn modelId="{C07B1C01-30D6-4364-B252-9FB4B17F1871}" type="presParOf" srcId="{11D93B85-AB63-415A-8CE2-EFF598F42ADD}" destId="{3C7EB4B0-8272-481B-99DA-7E1E021C01BC}" srcOrd="3" destOrd="0" presId="urn:microsoft.com/office/officeart/2005/8/layout/hProcess9"/>
    <dgm:cxn modelId="{03C2C033-83C5-4708-AFE1-8B891885A4F1}" type="presParOf" srcId="{11D93B85-AB63-415A-8CE2-EFF598F42ADD}" destId="{4F2F6E49-CB41-456F-BEAE-726A6E1CF5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98266" y="0"/>
          <a:ext cx="8528913" cy="3886201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65860"/>
          <a:ext cx="3010204" cy="1554480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servicio.</a:t>
          </a:r>
        </a:p>
      </dsp:txBody>
      <dsp:txXfrm>
        <a:off x="75883" y="1241743"/>
        <a:ext cx="2858438" cy="1402714"/>
      </dsp:txXfrm>
    </dsp:sp>
    <dsp:sp modelId="{369822D5-18C3-4A80-B051-A12ABD76AE1E}">
      <dsp:nvSpPr>
        <dsp:cNvPr id="0" name=""/>
        <dsp:cNvSpPr/>
      </dsp:nvSpPr>
      <dsp:spPr>
        <a:xfrm>
          <a:off x="3511905" y="1165860"/>
          <a:ext cx="3010204" cy="1554480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sp:txBody>
      <dsp:txXfrm>
        <a:off x="3587788" y="1241743"/>
        <a:ext cx="2858438" cy="1402714"/>
      </dsp:txXfrm>
    </dsp:sp>
    <dsp:sp modelId="{4F2F6E49-CB41-456F-BEAE-726A6E1CF5E4}">
      <dsp:nvSpPr>
        <dsp:cNvPr id="0" name=""/>
        <dsp:cNvSpPr/>
      </dsp:nvSpPr>
      <dsp:spPr>
        <a:xfrm>
          <a:off x="7023811" y="1165860"/>
          <a:ext cx="3010204" cy="1554480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099694" y="1241743"/>
        <a:ext cx="2858438" cy="1402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907663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72298"/>
          <a:ext cx="3154680" cy="1563065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servicio.</a:t>
          </a:r>
        </a:p>
      </dsp:txBody>
      <dsp:txXfrm>
        <a:off x="76303" y="1248601"/>
        <a:ext cx="3002074" cy="1410459"/>
      </dsp:txXfrm>
    </dsp:sp>
    <dsp:sp modelId="{369822D5-18C3-4A80-B051-A12ABD76AE1E}">
      <dsp:nvSpPr>
        <dsp:cNvPr id="0" name=""/>
        <dsp:cNvSpPr/>
      </dsp:nvSpPr>
      <dsp:spPr>
        <a:xfrm>
          <a:off x="3680459" y="1172298"/>
          <a:ext cx="3154680" cy="1563065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sp:txBody>
      <dsp:txXfrm>
        <a:off x="3756762" y="1248601"/>
        <a:ext cx="3002074" cy="1410459"/>
      </dsp:txXfrm>
    </dsp:sp>
    <dsp:sp modelId="{4F2F6E49-CB41-456F-BEAE-726A6E1CF5E4}">
      <dsp:nvSpPr>
        <dsp:cNvPr id="0" name=""/>
        <dsp:cNvSpPr/>
      </dsp:nvSpPr>
      <dsp:spPr>
        <a:xfrm>
          <a:off x="7360920" y="1172298"/>
          <a:ext cx="3154680" cy="1563065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7223" y="1248601"/>
        <a:ext cx="3002074" cy="14104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953383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servicio.</a:t>
          </a:r>
        </a:p>
      </dsp:txBody>
      <dsp:txXfrm>
        <a:off x="77195" y="1263209"/>
        <a:ext cx="3000290" cy="1426963"/>
      </dsp:txXfrm>
    </dsp:sp>
    <dsp:sp modelId="{369822D5-18C3-4A80-B051-A12ABD76AE1E}">
      <dsp:nvSpPr>
        <dsp:cNvPr id="0" name=""/>
        <dsp:cNvSpPr/>
      </dsp:nvSpPr>
      <dsp:spPr>
        <a:xfrm>
          <a:off x="3680459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sp:txBody>
      <dsp:txXfrm>
        <a:off x="3757654" y="1263209"/>
        <a:ext cx="3000290" cy="1426963"/>
      </dsp:txXfrm>
    </dsp:sp>
    <dsp:sp modelId="{4F2F6E49-CB41-456F-BEAE-726A6E1CF5E4}">
      <dsp:nvSpPr>
        <dsp:cNvPr id="0" name=""/>
        <dsp:cNvSpPr/>
      </dsp:nvSpPr>
      <dsp:spPr>
        <a:xfrm>
          <a:off x="7360920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se entrega el servicio solicitado y se concluye el proceso.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8115" y="1263209"/>
        <a:ext cx="3000290" cy="1426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953383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1Llega el ciudadano a la Dirección de Desarrollo Económico a realizar su trámite o a solicitar un servicio.</a:t>
          </a:r>
        </a:p>
      </dsp:txBody>
      <dsp:txXfrm>
        <a:off x="77195" y="1263209"/>
        <a:ext cx="3000290" cy="1426963"/>
      </dsp:txXfrm>
    </dsp:sp>
    <dsp:sp modelId="{369822D5-18C3-4A80-B051-A12ABD76AE1E}">
      <dsp:nvSpPr>
        <dsp:cNvPr id="0" name=""/>
        <dsp:cNvSpPr/>
      </dsp:nvSpPr>
      <dsp:spPr>
        <a:xfrm>
          <a:off x="3680459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</a:t>
          </a:r>
          <a:r>
            <a:rPr lang="es-MX" sz="1200" kern="1200" dirty="0"/>
            <a:t>Se realiza la integración del expediente Físico y se archiva.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757654" y="1263209"/>
        <a:ext cx="3000290" cy="1426963"/>
      </dsp:txXfrm>
    </dsp:sp>
    <dsp:sp modelId="{4F2F6E49-CB41-456F-BEAE-726A6E1CF5E4}">
      <dsp:nvSpPr>
        <dsp:cNvPr id="0" name=""/>
        <dsp:cNvSpPr/>
      </dsp:nvSpPr>
      <dsp:spPr>
        <a:xfrm>
          <a:off x="7360920" y="1186014"/>
          <a:ext cx="3154680" cy="158135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lleva la comparecencia y se concluye el proceso.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8115" y="1263209"/>
        <a:ext cx="3000290" cy="14269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807079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42123"/>
          <a:ext cx="3154680" cy="1522831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servicio.</a:t>
          </a:r>
        </a:p>
      </dsp:txBody>
      <dsp:txXfrm>
        <a:off x="74338" y="1216461"/>
        <a:ext cx="3006004" cy="1374155"/>
      </dsp:txXfrm>
    </dsp:sp>
    <dsp:sp modelId="{369822D5-18C3-4A80-B051-A12ABD76AE1E}">
      <dsp:nvSpPr>
        <dsp:cNvPr id="0" name=""/>
        <dsp:cNvSpPr/>
      </dsp:nvSpPr>
      <dsp:spPr>
        <a:xfrm>
          <a:off x="3680459" y="1142123"/>
          <a:ext cx="3154680" cy="1522831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sp:txBody>
      <dsp:txXfrm>
        <a:off x="3754797" y="1216461"/>
        <a:ext cx="3006004" cy="1374155"/>
      </dsp:txXfrm>
    </dsp:sp>
    <dsp:sp modelId="{4F2F6E49-CB41-456F-BEAE-726A6E1CF5E4}">
      <dsp:nvSpPr>
        <dsp:cNvPr id="0" name=""/>
        <dsp:cNvSpPr/>
      </dsp:nvSpPr>
      <dsp:spPr>
        <a:xfrm>
          <a:off x="7360920" y="1142123"/>
          <a:ext cx="3154680" cy="1522831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5258" y="1216461"/>
        <a:ext cx="3006004" cy="1374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989959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96987"/>
          <a:ext cx="3154680" cy="159598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Se contacta vía telefónica o bien presencial a la empresa para solicitar vacantes disponibles.</a:t>
          </a:r>
        </a:p>
      </dsp:txBody>
      <dsp:txXfrm>
        <a:off x="77909" y="1274896"/>
        <a:ext cx="2998862" cy="1440165"/>
      </dsp:txXfrm>
    </dsp:sp>
    <dsp:sp modelId="{369822D5-18C3-4A80-B051-A12ABD76AE1E}">
      <dsp:nvSpPr>
        <dsp:cNvPr id="0" name=""/>
        <dsp:cNvSpPr/>
      </dsp:nvSpPr>
      <dsp:spPr>
        <a:xfrm>
          <a:off x="3680459" y="1196987"/>
          <a:ext cx="3154680" cy="159598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</a:t>
          </a:r>
          <a:r>
            <a:rPr lang="es-MX" sz="1200" kern="1200" dirty="0"/>
            <a:t>Se realiza la integración de la información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758368" y="1274896"/>
        <a:ext cx="2998862" cy="1440165"/>
      </dsp:txXfrm>
    </dsp:sp>
    <dsp:sp modelId="{4F2F6E49-CB41-456F-BEAE-726A6E1CF5E4}">
      <dsp:nvSpPr>
        <dsp:cNvPr id="0" name=""/>
        <dsp:cNvSpPr/>
      </dsp:nvSpPr>
      <dsp:spPr>
        <a:xfrm>
          <a:off x="7360920" y="1196987"/>
          <a:ext cx="3154680" cy="1595983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concluyendo con una vinculación.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8829" y="1274896"/>
        <a:ext cx="2998862" cy="14401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4053967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216190"/>
          <a:ext cx="3154680" cy="1621586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servicio, se le entrega un formato de requisitos.</a:t>
          </a:r>
        </a:p>
      </dsp:txBody>
      <dsp:txXfrm>
        <a:off x="79159" y="1295349"/>
        <a:ext cx="2996362" cy="1463268"/>
      </dsp:txXfrm>
    </dsp:sp>
    <dsp:sp modelId="{369822D5-18C3-4A80-B051-A12ABD76AE1E}">
      <dsp:nvSpPr>
        <dsp:cNvPr id="0" name=""/>
        <dsp:cNvSpPr/>
      </dsp:nvSpPr>
      <dsp:spPr>
        <a:xfrm>
          <a:off x="3680459" y="1216190"/>
          <a:ext cx="3154680" cy="1621586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 físico.</a:t>
          </a:r>
        </a:p>
      </dsp:txBody>
      <dsp:txXfrm>
        <a:off x="3759618" y="1295349"/>
        <a:ext cx="2996362" cy="1463268"/>
      </dsp:txXfrm>
    </dsp:sp>
    <dsp:sp modelId="{4F2F6E49-CB41-456F-BEAE-726A6E1CF5E4}">
      <dsp:nvSpPr>
        <dsp:cNvPr id="0" name=""/>
        <dsp:cNvSpPr/>
      </dsp:nvSpPr>
      <dsp:spPr>
        <a:xfrm>
          <a:off x="7360920" y="1216190"/>
          <a:ext cx="3154680" cy="1621586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Se capturan los datos en la base de Excel, cuando se entrega completo la documentación, se concluye el trámite entregando el documento solicitado.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40079" y="1295349"/>
        <a:ext cx="2996362" cy="14632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916A-751A-4926-AEA3-F4477004C241}">
      <dsp:nvSpPr>
        <dsp:cNvPr id="0" name=""/>
        <dsp:cNvSpPr/>
      </dsp:nvSpPr>
      <dsp:spPr>
        <a:xfrm>
          <a:off x="788669" y="0"/>
          <a:ext cx="8938260" cy="3971671"/>
        </a:xfrm>
        <a:prstGeom prst="rightArrow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9640-5BF9-47CB-86E8-6503DC01F889}">
      <dsp:nvSpPr>
        <dsp:cNvPr id="0" name=""/>
        <dsp:cNvSpPr/>
      </dsp:nvSpPr>
      <dsp:spPr>
        <a:xfrm>
          <a:off x="0" y="1191501"/>
          <a:ext cx="3154680" cy="1588668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1. Llega el ciudadano a la Dirección de Desarrollo Económico a realizar su trámite o a solicitar un servicio.</a:t>
          </a:r>
        </a:p>
      </dsp:txBody>
      <dsp:txXfrm>
        <a:off x="77552" y="1269053"/>
        <a:ext cx="2999576" cy="1433564"/>
      </dsp:txXfrm>
    </dsp:sp>
    <dsp:sp modelId="{369822D5-18C3-4A80-B051-A12ABD76AE1E}">
      <dsp:nvSpPr>
        <dsp:cNvPr id="0" name=""/>
        <dsp:cNvSpPr/>
      </dsp:nvSpPr>
      <dsp:spPr>
        <a:xfrm>
          <a:off x="3680459" y="1191501"/>
          <a:ext cx="3154680" cy="1588668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2. Se realiza la integración del expediente.</a:t>
          </a:r>
        </a:p>
      </dsp:txBody>
      <dsp:txXfrm>
        <a:off x="3758011" y="1269053"/>
        <a:ext cx="2999576" cy="1433564"/>
      </dsp:txXfrm>
    </dsp:sp>
    <dsp:sp modelId="{4F2F6E49-CB41-456F-BEAE-726A6E1CF5E4}">
      <dsp:nvSpPr>
        <dsp:cNvPr id="0" name=""/>
        <dsp:cNvSpPr/>
      </dsp:nvSpPr>
      <dsp:spPr>
        <a:xfrm>
          <a:off x="7360920" y="1191501"/>
          <a:ext cx="3154680" cy="1588668"/>
        </a:xfrm>
        <a:prstGeom prst="round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3. </a:t>
          </a:r>
          <a:r>
            <a:rPr lang="es-MX" sz="1200" kern="1200" dirty="0"/>
            <a:t>En caso de cubrir el perfil de la vacante, se vincula con la empresa </a:t>
          </a:r>
          <a:r>
            <a:rPr lang="es-MX" sz="1200" kern="1200" dirty="0" err="1"/>
            <a:t>ofertadora</a:t>
          </a:r>
          <a:r>
            <a:rPr lang="es-MX" sz="1200" kern="1200" dirty="0"/>
            <a:t> de Empleo y se capturan los datos en la base de Excel.</a:t>
          </a:r>
          <a:endParaRPr lang="es-MX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438472" y="1269053"/>
        <a:ext cx="2999576" cy="1433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7A304-C7CC-1501-B732-25C492A09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AE401C-E041-222C-6CF4-E9404B3E1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89A70-43B5-F80B-FA44-3AA077095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F07554-C721-8904-B6DB-5F26E6D2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FBF318-EB5B-035B-82D2-75D6994D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054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1CCCF-3E0F-9349-C8AC-269724B9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9737CA-BBC7-D6AB-A78D-A2BB132B9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728CE-591D-9037-56FB-8E9404273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610CB1-4D87-4858-6306-0260F1D7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FB39DA-5211-67F1-C56E-A8D5558C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18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AAE476-510C-849E-6CC4-AC922773F5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0D8A9A-0AB9-DEE4-5350-7789589EE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BAB3CF-6422-F6C5-FAFA-AB8F418B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1CF807-0B34-DB87-0404-28C3AFA9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9585F1-C40D-CEA6-2892-E37D7BB4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636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676B0-93A4-FA9A-9C49-AAC25BD63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D72C0E-0A59-1C87-44EA-48D772BC4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C06AF1-E8CD-FD7C-5823-A3998C88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B2AA8F-82B4-1332-4292-AF63326F3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BBAA4-3593-863F-5971-DF14C4F87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746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9B0A4-AE72-1A73-1A81-245B78A1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E2E9CA-C978-61AA-7EAD-128E799D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C7112E-E3B6-876E-8D05-783F4E8E2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05C72A-43D5-7FA6-9B9A-68BDAE29C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44A909-E72A-13BC-4422-85F01D0D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41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A2038-5952-9F04-19C2-93A68A8A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36DFFE-49F9-7485-B3F9-B55361371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8B187D-F490-E10F-FDC5-E0C450761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471E7F-D542-3C15-BA73-C93C3E360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ADCFF9-3D7E-F66F-CC16-CC39D6ABE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70B27B-5149-F6A1-4FBF-ED093CC7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077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FE165-7907-0F35-0827-31D31A43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7E8D86-90A3-E09D-2A55-7812F82FC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003A3C-EE34-9F5C-E297-BA50B0E33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51804F0-AE40-DB9B-0504-A9FD32120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E99066-75D5-2E8C-2F9D-DB88192BF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FD0ABF0-632A-4F8F-5911-6CB24C7F3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18BBA22-A9F7-515C-E6E5-03F36FC6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3F8AFC0-4A86-5F51-C44A-AF3EBD276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46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66ED4-C8A3-8E58-FBAC-D450FF0A2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3887C45-A832-48D9-21FA-CC4F3F1AE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0849AF-E7BC-B169-A0F2-4B527C04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EDD21C2-5848-9A32-8BC8-AAEB6E78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38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79D25A-6CB3-2DDE-70C5-5378D30A5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96BFC22-45E5-004E-C81C-13711FDE9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56E0852-0E8D-2D1F-9DDF-1102EB158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749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DB91FA-EFB5-79CB-4E26-E0F3379E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7B773C-5A3E-7BBF-CEE9-098DB2B10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29B235-7260-A966-17B8-7F37C09D3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9BF6D1-84EA-636E-06E6-D31E8FA1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8C7B48-E418-6F0F-592B-CA36CE030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6EA81F-91A1-4CA3-10E5-D0A652E6C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842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3A95D-87BD-94FA-7EA8-8BA03C9DC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F89CA11-6F97-70CE-5C13-3646CD369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95F1DD-D9FC-11BA-40C4-7AAB8FE44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C9F86D-A7DF-F020-8A83-E16B2105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8D7D65-F69C-31D6-902C-7C304A7E2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63DFB5-7385-A160-578F-C6654F0BB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225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FD03A-09AC-678D-A13D-0F5682788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274053-B70B-DFA2-60D2-C5DB491EE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28C90B-7049-A9ED-CE46-119A30CF7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98720-DDF3-475C-A3F1-D29035A8A427}" type="datetimeFigureOut">
              <a:rPr lang="es-MX" smtClean="0"/>
              <a:t>14/08/2026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FB760E-5CC2-10BD-8A3E-A1A1AABD7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7E1733-9FBB-E6E4-D4B3-D26F6F5D9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C7740-B0F0-47B1-980C-E08364DF8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14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C6E88-19DC-281D-B4C6-33E17F354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341D35C-B057-9F64-C023-5FFCED72D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4789003D-A66C-3CCF-BF72-FD7BBD8FA2EC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B4BFFB-8167-27EA-2845-A6E7F4761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1463801"/>
            <a:ext cx="10515600" cy="1408175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PADRONES DE MERCADOS 2025-2026.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0196AF8-9B1F-62B8-A7DF-CF72B3E97C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16504"/>
              </p:ext>
            </p:extLst>
          </p:nvPr>
        </p:nvGraphicFramePr>
        <p:xfrm>
          <a:off x="1252728" y="2392676"/>
          <a:ext cx="10034016" cy="3886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607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E9203-B21B-09F8-ECC8-5794E875D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DE1F220-072E-E47A-C584-62AB7DA31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2EABBE22-0D6C-4E97-B206-FB925C529872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69C22AC-E7AF-A761-F243-8B81F570E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6155"/>
            <a:ext cx="10515600" cy="1306640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PADRÓN DE COMERCIO ESTABLECIDO 2026.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0C4BDDF-6A3A-797B-E812-08381DEDA0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824264"/>
              </p:ext>
            </p:extLst>
          </p:nvPr>
        </p:nvGraphicFramePr>
        <p:xfrm>
          <a:off x="838200" y="2149475"/>
          <a:ext cx="10515600" cy="3907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7655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A58C255-CB9D-E876-BC21-4BF5D96B0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913946"/>
            <a:ext cx="9888330" cy="944056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229AE898-02D6-4094-61A9-8DE0C6631C0F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7EABDF-91EE-9CA5-B4E7-56E7BD59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6241"/>
            <a:ext cx="10375701" cy="1078992"/>
          </a:xfrm>
        </p:spPr>
        <p:txBody>
          <a:bodyPr>
            <a:no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PADRÓN DE PRODUCTORES Y EJIDATARIOS 2025-2027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1884F57-9369-4564-0E25-2F93306BF3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838979"/>
              </p:ext>
            </p:extLst>
          </p:nvPr>
        </p:nvGraphicFramePr>
        <p:xfrm>
          <a:off x="1085850" y="2316353"/>
          <a:ext cx="10515600" cy="3953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2444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4E3EF-FE9B-9E4A-DA9D-7E73E9DF7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54DDF9F-9EF6-C1B5-AFDD-ED18FFF27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0180E2DB-E206-2094-98A3-08795B1EE4E3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176B29-2FE5-96DE-B392-A2A03EB7A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75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COMPARECENCIAS EN EL DEPARTAMENTO DE JURIDICO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C12D508-1679-7FEE-6095-EBC7BDC8B5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090216"/>
              </p:ext>
            </p:extLst>
          </p:nvPr>
        </p:nvGraphicFramePr>
        <p:xfrm>
          <a:off x="838200" y="2339975"/>
          <a:ext cx="10515600" cy="3953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1826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03F2F-6DF8-8395-3956-62E78889C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14FCFE7-0B81-766A-19C6-ABEFD598D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7841B8F4-22F0-4930-4F50-FFF1739914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8DAF2F4-9E9B-7090-7EDE-087D4E90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3859"/>
            <a:ext cx="10515600" cy="1257306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PADRÓN DE INDUSTRIA PYMES Y CADENAS COMERCIALES 2026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5EF40A3-FF77-EACC-E233-18FB4A6A7F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934166"/>
              </p:ext>
            </p:extLst>
          </p:nvPr>
        </p:nvGraphicFramePr>
        <p:xfrm>
          <a:off x="838200" y="2561717"/>
          <a:ext cx="10515600" cy="3807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2191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11506-302E-DC5F-2F63-513F36601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9DE0E57-C776-F417-9951-98853153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B7EA4B86-684A-6F0E-CCD8-CF9BE5D2E63C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2887638-F364-1DBC-D703-718E6500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301" y="15058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PADRÓN DE LAS EMPRESAS QUE OFERTAN SUS VACANTES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6062DAE-5D92-B272-6B8E-AA871E09E4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378021"/>
              </p:ext>
            </p:extLst>
          </p:nvPr>
        </p:nvGraphicFramePr>
        <p:xfrm>
          <a:off x="838200" y="2378837"/>
          <a:ext cx="10515600" cy="3989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8438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1180D-914E-F477-05C9-3ED23384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6F9742-4F35-E27E-F69B-4A8242F0C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6" name="Image 1">
            <a:extLst>
              <a:ext uri="{FF2B5EF4-FFF2-40B4-BE49-F238E27FC236}">
                <a16:creationId xmlns:a16="http://schemas.microsoft.com/office/drawing/2014/main" id="{223A271A-B073-BA60-64D8-40219EBCC9C3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CBB580-D054-4989-A84D-6FEE35500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8102"/>
            <a:ext cx="10515600" cy="1756283"/>
          </a:xfrm>
        </p:spPr>
        <p:txBody>
          <a:bodyPr>
            <a:normAutofit/>
          </a:bodyPr>
          <a:lstStyle/>
          <a:p>
            <a:pPr algn="ctr"/>
            <a:r>
              <a:rPr lang="es-MX" sz="1800" b="1" dirty="0"/>
              <a:t>DESARROLLO ECONÓMICO CUAUTITLAN, ESTADO DE MÉXICO</a:t>
            </a:r>
            <a:br>
              <a:rPr lang="es-MX" sz="1800" b="1" dirty="0"/>
            </a:br>
            <a:r>
              <a:rPr lang="es-MX" sz="1800" b="1" dirty="0"/>
              <a:t>Modo de interrelación de información o trazabilidad de los datos</a:t>
            </a:r>
            <a:br>
              <a:rPr lang="es-MX" sz="1800" b="1" dirty="0"/>
            </a:br>
            <a:r>
              <a:rPr lang="es-MX" sz="11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DEL FORMATO ÚNICO DE SOLICITUD DE LICENCIA DE FUNCIONAMIENTO (SARE)-SISTEMA DE APERTURA RÁPIDA DE EMPRESAS, FORMATO PARA UNIDADES ECONÓMICAS DE BAJO, MEDIANO Y ALTO IMPACTO Y EL FORMATO DE SOLICITUD PARA LA OBTENCIÓN DE LICENCIA PROVISIONAL DE FUNCIONAMIENTO</a:t>
            </a:r>
            <a:br>
              <a:rPr lang="es-MX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1800" b="1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5B221E8-4993-55F3-42A2-FBEBDCA59E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758861"/>
              </p:ext>
            </p:extLst>
          </p:nvPr>
        </p:nvGraphicFramePr>
        <p:xfrm>
          <a:off x="838200" y="2314829"/>
          <a:ext cx="10515600" cy="4053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90074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797FD-3A90-87E6-2768-B9A50835E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8D7F4E3-DC97-57A9-5FFA-E1D2219FA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1" y="5879592"/>
            <a:ext cx="9888330" cy="978409"/>
          </a:xfrm>
          <a:prstGeom prst="rect">
            <a:avLst/>
          </a:prstGeom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4B9EFE55-EF85-B5D0-D62B-C252FBBC0503}"/>
              </a:ext>
            </a:extLst>
          </p:cNvPr>
          <p:cNvPicPr>
            <a:picLocks/>
          </p:cNvPicPr>
          <p:nvPr/>
        </p:nvPicPr>
        <p:blipFill>
          <a:blip r:embed="rId3" cstate="print"/>
          <a:srcRect b="84126"/>
          <a:stretch>
            <a:fillRect/>
          </a:stretch>
        </p:blipFill>
        <p:spPr>
          <a:xfrm>
            <a:off x="0" y="0"/>
            <a:ext cx="12192000" cy="1595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D881969-4869-2F98-37E2-1AC547CBE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14489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/>
              <a:t>DESARROLLO ECONÓMICO CUAUTITLAN, ESTADO DE MÉXICO</a:t>
            </a:r>
            <a:br>
              <a:rPr lang="es-MX" sz="2400" b="1" dirty="0"/>
            </a:br>
            <a:r>
              <a:rPr lang="es-MX" sz="2400" b="1" dirty="0"/>
              <a:t>Modo de interrelación de información o trazabilidad de los datos</a:t>
            </a:r>
            <a:br>
              <a:rPr lang="es-MX" sz="2400" b="1" dirty="0"/>
            </a:br>
            <a:r>
              <a:rPr lang="es-MX" sz="2400" b="1" dirty="0"/>
              <a:t>PADRÓN DE LOS BUSCADORES DE EMPLEO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41DA40D-49FA-7CBB-E40D-10D7C48D82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584698"/>
              </p:ext>
            </p:extLst>
          </p:nvPr>
        </p:nvGraphicFramePr>
        <p:xfrm>
          <a:off x="838200" y="2397125"/>
          <a:ext cx="10515600" cy="3971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051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Marcador de contenido 1">
            <a:extLst>
              <a:ext uri="{FF2B5EF4-FFF2-40B4-BE49-F238E27FC236}">
                <a16:creationId xmlns:a16="http://schemas.microsoft.com/office/drawing/2014/main" id="{530208D8-7979-2B7A-FA48-027ADAC05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7455013"/>
              </p:ext>
            </p:extLst>
          </p:nvPr>
        </p:nvGraphicFramePr>
        <p:xfrm>
          <a:off x="868680" y="347472"/>
          <a:ext cx="9326880" cy="5769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4085">
                  <a:extLst>
                    <a:ext uri="{9D8B030D-6E8A-4147-A177-3AD203B41FA5}">
                      <a16:colId xmlns:a16="http://schemas.microsoft.com/office/drawing/2014/main" val="1162699973"/>
                    </a:ext>
                  </a:extLst>
                </a:gridCol>
                <a:gridCol w="8602795">
                  <a:extLst>
                    <a:ext uri="{9D8B030D-6E8A-4147-A177-3AD203B41FA5}">
                      <a16:colId xmlns:a16="http://schemas.microsoft.com/office/drawing/2014/main" val="2379954611"/>
                    </a:ext>
                  </a:extLst>
                </a:gridCol>
              </a:tblGrid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 dirty="0">
                          <a:effectLst/>
                        </a:rPr>
                        <a:t>Padrones de </a:t>
                      </a:r>
                      <a:r>
                        <a:rPr lang="es-MX" sz="1100">
                          <a:effectLst/>
                        </a:rPr>
                        <a:t>Mercados 2025-2026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360833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 dirty="0">
                          <a:effectLst/>
                        </a:rPr>
                        <a:t>Padrón de Comercio Establecido 2026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8478489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Padrón de Productores y Ejidatarios del Campo 2025-2027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595398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Comparecencias en el Departamento Jurídico.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3197044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Padrón de Industria Pymes y Cadenas Comerciales 2025-2027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8035343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Padrón de Empresas que Ofertan sus Vacantes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422188"/>
                  </a:ext>
                </a:extLst>
              </a:tr>
              <a:tr h="1768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Del Formato Único de Solicitud de Licencia de Funcionamiento (SARE)-Sistema de Apertura Rápida de Empresas, Formato Para Unidades Económicas de Bajo, Mediano y Alto Impacto y el Formato de Solicitud para la Obtención de Licencia Provisional de Funcionamiento.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1371748"/>
                  </a:ext>
                </a:extLst>
              </a:tr>
              <a:tr h="5716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 dirty="0">
                          <a:effectLst/>
                        </a:rPr>
                        <a:t>Padrón de los Buscadores de Empleo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689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859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781</Words>
  <Application>Microsoft Office PowerPoint</Application>
  <PresentationFormat>Panorámica</PresentationFormat>
  <Paragraphs>48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DESARROLLO ECONÓMICO CUAUTITLAN, ESTADO DE MÉXICO Modo de interrelación de información o trazabilidad de los datos PADRONES DE MERCADOS 2025-2026.</vt:lpstr>
      <vt:lpstr>DESARROLLO ECONÓMICO CUAUTITLAN, ESTADO DE MÉXICO Modo de interrelación de información o trazabilidad de los datos PADRÓN DE COMERCIO ESTABLECIDO 2026.</vt:lpstr>
      <vt:lpstr>DESARROLLO ECONÓMICO CUAUTITLAN, ESTADO DE MÉXICO Modo de interrelación de información o trazabilidad de los datos PADRÓN DE PRODUCTORES Y EJIDATARIOS 2025-2027</vt:lpstr>
      <vt:lpstr>DESARROLLO ECONÓMICO CUAUTITLAN, ESTADO DE MÉXICO Modo de interrelación de información o trazabilidad de los datos COMPARECENCIAS EN EL DEPARTAMENTO DE JURIDICO</vt:lpstr>
      <vt:lpstr>DESARROLLO ECONÓMICO CUAUTITLAN, ESTADO DE MÉXICO Modo de interrelación de información o trazabilidad de los datos PADRÓN DE INDUSTRIA PYMES Y CADENAS COMERCIALES 2026</vt:lpstr>
      <vt:lpstr>DESARROLLO ECONÓMICO CUAUTITLAN, ESTADO DE MÉXICO Modo de interrelación de información o trazabilidad de los datos PADRÓN DE LAS EMPRESAS QUE OFERTAN SUS VACANTES</vt:lpstr>
      <vt:lpstr>DESARROLLO ECONÓMICO CUAUTITLAN, ESTADO DE MÉXICO Modo de interrelación de información o trazabilidad de los datos DEL FORMATO ÚNICO DE SOLICITUD DE LICENCIA DE FUNCIONAMIENTO (SARE)-SISTEMA DE APERTURA RÁPIDA DE EMPRESAS, FORMATO PARA UNIDADES ECONÓMICAS DE BAJO, MEDIANO Y ALTO IMPACTO Y EL FORMATO DE SOLICITUD PARA LA OBTENCIÓN DE LICENCIA PROVISIONAL DE FUNCIONAMIENTO </vt:lpstr>
      <vt:lpstr>DESARROLLO ECONÓMICO CUAUTITLAN, ESTADO DE MÉXICO Modo de interrelación de información o trazabilidad de los datos PADRÓN DE LOS BUSCADORES DE EMPLEO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Hector Ponce</dc:creator>
  <cp:lastModifiedBy>DE75 DE75</cp:lastModifiedBy>
  <cp:revision>10</cp:revision>
  <cp:lastPrinted>2025-10-06T17:36:49Z</cp:lastPrinted>
  <dcterms:created xsi:type="dcterms:W3CDTF">2025-09-02T23:01:44Z</dcterms:created>
  <dcterms:modified xsi:type="dcterms:W3CDTF">2026-08-14T19:24:49Z</dcterms:modified>
</cp:coreProperties>
</file>